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fntdata" ContentType="application/x-fontdata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embedTrueTypeFonts="1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1658600" cy="6562725" type="screen4x3"/>
  <p:notesSz cx="6858000" cy="9144000"/>
  <p:embeddedFontLst>
    <p:embeddedFont>
      <p:font typeface="Plus Jakarta Sans"/>
      <p:regular r:id="rId18"/>
      <p:bold r:id="rId19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28600" y="228600"/>
            <a:ext cx="5486400" cy="6105525"/>
          </a:xfrm>
          <a:prstGeom prst="roundRect">
            <a:avLst>
              <a:gd name="adj" fmla="val 13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533400" y="533400"/>
            <a:ext cx="4876800" cy="4562475"/>
          </a:xfrm>
          <a:prstGeom prst="roundRect">
            <a:avLst>
              <a:gd name="adj" fmla="val 167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 b="1">
                <a:solidFill>
                  <a:srgbClr val="3D3D3D"/>
                </a:solidFill>
                <a:latin typeface="Plus Jakarta Sans"/>
              </a:rPr>
              <a:t>Major Project – Cyber Security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3400" y="5286375"/>
            <a:ext cx="4876800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Satyam Suresh |  Naviotech Solution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5772150"/>
            <a:ext cx="4876800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January 25, 2026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943600" y="228600"/>
            <a:ext cx="5486400" cy="6105525"/>
          </a:xfrm>
          <a:prstGeom prst="roundRect">
            <a:avLst>
              <a:gd name="adj" fmla="val 138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8600"/>
            <a:ext cx="5486400" cy="6105525"/>
          </a:xfrm>
          <a:prstGeom prst="rect">
            <a:avLst/>
          </a:prstGeom>
        </p:spPr>
      </p:pic>
      <p:pic>
        <p:nvPicPr>
          <p:cNvPr id="9" name="Picture 8" descr="image.jpg"/>
          <p:cNvPicPr>
            <a:picLocks noChangeAspect="1"/>
          </p:cNvPicPr>
          <p:nvPr/>
        </p:nvPicPr>
        <p:blipFill>
          <a:blip r:embed="rId4"/>
          <a:srcRect l="24727" r="24727"/>
          <a:stretch>
            <a:fillRect/>
          </a:stretch>
        </p:blipFill>
        <p:spPr>
          <a:xfrm>
            <a:off x="5943600" y="228600"/>
            <a:ext cx="5486400" cy="6105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457200" y="457200"/>
            <a:ext cx="1074420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457200" y="457200"/>
            <a:ext cx="489585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4895850" cy="564832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rcRect l="6661" r="6661"/>
          <a:stretch>
            <a:fillRect/>
          </a:stretch>
        </p:blipFill>
        <p:spPr>
          <a:xfrm>
            <a:off x="457200" y="457200"/>
            <a:ext cx="4895850" cy="5648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05550" y="457200"/>
            <a:ext cx="489585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305550" y="457200"/>
            <a:ext cx="4895850" cy="895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05550" y="457200"/>
            <a:ext cx="4895850" cy="895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6305550" y="457200"/>
            <a:ext cx="4895850" cy="895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6305550" y="457200"/>
            <a:ext cx="304800" cy="304800"/>
          </a:xfrm>
          <a:prstGeom prst="roundRect">
            <a:avLst>
              <a:gd name="adj" fmla="val 25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457200"/>
            <a:ext cx="304800" cy="304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05550" y="990600"/>
            <a:ext cx="4895850" cy="3619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Understanding Phishing Attacks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05550" y="1543050"/>
            <a:ext cx="4895850" cy="3276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6305550" y="1543050"/>
            <a:ext cx="4895850" cy="762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6457950" y="16954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1695450"/>
            <a:ext cx="171450" cy="1714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743700" y="1695450"/>
            <a:ext cx="4305300" cy="45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743700" y="1695450"/>
            <a:ext cx="4314825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Social engineering attack targeting human psychology to steal sensitive information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5550" y="2381250"/>
            <a:ext cx="4895850" cy="762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457950" y="25336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950" y="2533650"/>
            <a:ext cx="171450" cy="16192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743700" y="2533650"/>
            <a:ext cx="4305300" cy="45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743700" y="2533650"/>
            <a:ext cx="4314825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Exploits trust and human behavior rather than technical system vulnerabilities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305550" y="3219450"/>
            <a:ext cx="4895850" cy="762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457950" y="33718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950" y="3371850"/>
            <a:ext cx="171450" cy="17145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43700" y="3371850"/>
            <a:ext cx="4305300" cy="45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743700" y="3371850"/>
            <a:ext cx="4314825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Email phishing remains the most widespread cyber attack method globally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305550" y="4057650"/>
            <a:ext cx="4895850" cy="762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6457950" y="42100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7950" y="4210050"/>
            <a:ext cx="171450" cy="16192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743700" y="4210050"/>
            <a:ext cx="4305300" cy="45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743700" y="4210050"/>
            <a:ext cx="4314825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This project demonstrates phishing techniques in a secure, controlled environment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457200" y="457200"/>
            <a:ext cx="10744200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ctr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Problem Statement &amp; Objectives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09650"/>
            <a:ext cx="10744200" cy="426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4735594" y="4960937"/>
            <a:ext cx="1331831" cy="0"/>
          </a:xfrm>
          <a:prstGeom prst="line">
            <a:avLst/>
          </a:prstGeom>
          <a:ln w="12700">
            <a:solidFill>
              <a:srgbClr val="8C74D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/>
          <p:cNvSpPr/>
          <p:nvPr/>
        </p:nvSpPr>
        <p:spPr>
          <a:xfrm rot="10800000">
            <a:off x="1451478" y="4645025"/>
            <a:ext cx="3383543" cy="631825"/>
          </a:xfrm>
          <a:prstGeom prst="trapezoid">
            <a:avLst>
              <a:gd name="adj" fmla="val 31473"/>
            </a:avLst>
          </a:prstGeom>
          <a:solidFill>
            <a:srgbClr val="E8E5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8" name="Connector 7"/>
          <p:cNvCxnSpPr/>
          <p:nvPr/>
        </p:nvCxnSpPr>
        <p:spPr>
          <a:xfrm>
            <a:off x="4934449" y="4233862"/>
            <a:ext cx="1132976" cy="0"/>
          </a:xfrm>
          <a:prstGeom prst="line">
            <a:avLst/>
          </a:prstGeom>
          <a:ln w="12700">
            <a:solidFill>
              <a:srgbClr val="8C74D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rapezoid 8"/>
          <p:cNvSpPr/>
          <p:nvPr/>
        </p:nvSpPr>
        <p:spPr>
          <a:xfrm rot="10800000">
            <a:off x="1252622" y="3917950"/>
            <a:ext cx="3781254" cy="631825"/>
          </a:xfrm>
          <a:prstGeom prst="trapezoid">
            <a:avLst>
              <a:gd name="adj" fmla="val 31473"/>
            </a:avLst>
          </a:prstGeom>
          <a:solidFill>
            <a:srgbClr val="D8D1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0" name="Connector 9"/>
          <p:cNvCxnSpPr/>
          <p:nvPr/>
        </p:nvCxnSpPr>
        <p:spPr>
          <a:xfrm>
            <a:off x="5133305" y="3506787"/>
            <a:ext cx="934120" cy="0"/>
          </a:xfrm>
          <a:prstGeom prst="line">
            <a:avLst/>
          </a:prstGeom>
          <a:ln w="12700">
            <a:solidFill>
              <a:srgbClr val="8C74D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apezoid 10"/>
          <p:cNvSpPr/>
          <p:nvPr/>
        </p:nvSpPr>
        <p:spPr>
          <a:xfrm rot="10800000">
            <a:off x="1053766" y="3190875"/>
            <a:ext cx="4178966" cy="631825"/>
          </a:xfrm>
          <a:prstGeom prst="trapezoid">
            <a:avLst>
              <a:gd name="adj" fmla="val 31473"/>
            </a:avLst>
          </a:prstGeom>
          <a:solidFill>
            <a:srgbClr val="CEC7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2" name="Connector 11"/>
          <p:cNvCxnSpPr/>
          <p:nvPr/>
        </p:nvCxnSpPr>
        <p:spPr>
          <a:xfrm>
            <a:off x="5332160" y="2779712"/>
            <a:ext cx="735265" cy="0"/>
          </a:xfrm>
          <a:prstGeom prst="line">
            <a:avLst/>
          </a:prstGeom>
          <a:ln w="12700">
            <a:solidFill>
              <a:srgbClr val="8C74D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apezoid 12"/>
          <p:cNvSpPr/>
          <p:nvPr/>
        </p:nvSpPr>
        <p:spPr>
          <a:xfrm rot="10800000">
            <a:off x="854911" y="2463800"/>
            <a:ext cx="4576677" cy="631825"/>
          </a:xfrm>
          <a:prstGeom prst="trapezoid">
            <a:avLst>
              <a:gd name="adj" fmla="val 31473"/>
            </a:avLst>
          </a:prstGeom>
          <a:solidFill>
            <a:srgbClr val="C1B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4" name="Connector 13"/>
          <p:cNvCxnSpPr/>
          <p:nvPr/>
        </p:nvCxnSpPr>
        <p:spPr>
          <a:xfrm>
            <a:off x="5531016" y="2052637"/>
            <a:ext cx="536409" cy="0"/>
          </a:xfrm>
          <a:prstGeom prst="line">
            <a:avLst/>
          </a:prstGeom>
          <a:ln w="12700">
            <a:solidFill>
              <a:srgbClr val="8C74D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apezoid 14"/>
          <p:cNvSpPr/>
          <p:nvPr/>
        </p:nvSpPr>
        <p:spPr>
          <a:xfrm rot="10800000">
            <a:off x="656055" y="1736724"/>
            <a:ext cx="4974388" cy="631825"/>
          </a:xfrm>
          <a:prstGeom prst="trapezoid">
            <a:avLst>
              <a:gd name="adj" fmla="val 31473"/>
            </a:avLst>
          </a:prstGeom>
          <a:solidFill>
            <a:srgbClr val="B6A7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6" name="Connector 15"/>
          <p:cNvCxnSpPr/>
          <p:nvPr/>
        </p:nvCxnSpPr>
        <p:spPr>
          <a:xfrm>
            <a:off x="5729872" y="1325562"/>
            <a:ext cx="337553" cy="0"/>
          </a:xfrm>
          <a:prstGeom prst="line">
            <a:avLst/>
          </a:prstGeom>
          <a:ln w="12700">
            <a:solidFill>
              <a:srgbClr val="8C74D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apezoid 16"/>
          <p:cNvSpPr/>
          <p:nvPr/>
        </p:nvSpPr>
        <p:spPr>
          <a:xfrm rot="10800000">
            <a:off x="457200" y="1009649"/>
            <a:ext cx="5372100" cy="631825"/>
          </a:xfrm>
          <a:prstGeom prst="trapezoid">
            <a:avLst>
              <a:gd name="adj" fmla="val 31473"/>
            </a:avLst>
          </a:prstGeom>
          <a:solidFill>
            <a:srgbClr val="AE9E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800225" y="1222692"/>
            <a:ext cx="268605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Problem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05550" y="1196975"/>
            <a:ext cx="4895850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Users often fail to identify phishing emails, creating security vulnerabilities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00225" y="1949767"/>
            <a:ext cx="268605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Awareness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5550" y="1924050"/>
            <a:ext cx="4895850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Lack of cybersecurity awareness leads to data breaches and financial losses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00225" y="2676842"/>
            <a:ext cx="268605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Technical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05550" y="2651125"/>
            <a:ext cx="4895850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Technical security solutions alone cannot fully prevent phishing attacks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00225" y="3403917"/>
            <a:ext cx="268605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Education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05550" y="3378200"/>
            <a:ext cx="4895850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Practical awareness training is essential for comprehensive protection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00225" y="4130992"/>
            <a:ext cx="268605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Simulate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05550" y="4105275"/>
            <a:ext cx="4895850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Ethically simulate phishing attacks to test and improve user awareness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00225" y="4858067"/>
            <a:ext cx="268605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Analyze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05550" y="4832350"/>
            <a:ext cx="4895850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Study user behavior patterns and identify effective prevention strategies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457200" y="457200"/>
            <a:ext cx="1074420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457200" y="457200"/>
            <a:ext cx="5781675" cy="5648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762000" y="762000"/>
            <a:ext cx="5181600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Five Key Phishing Techniques Studied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1838325"/>
            <a:ext cx="5172075" cy="396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762000" y="1838325"/>
            <a:ext cx="5172075" cy="9334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762000" y="1838325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38325"/>
            <a:ext cx="171450" cy="1714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47750" y="1838325"/>
            <a:ext cx="4886325" cy="819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047750" y="1838325"/>
            <a:ext cx="49053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Email Phishing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7750" y="2143125"/>
            <a:ext cx="4905375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Fake alerts and password reset requests designed to trick users into revealing credentials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0" y="2886075"/>
            <a:ext cx="5172075" cy="9334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762000" y="2886075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86075"/>
            <a:ext cx="171450" cy="1714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47750" y="2886075"/>
            <a:ext cx="4886325" cy="819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047750" y="2886075"/>
            <a:ext cx="49053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Website Spoofing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750" y="3190875"/>
            <a:ext cx="4905375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Fraudulent login pages that mimic legitimate sites to capture user information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2000" y="3933825"/>
            <a:ext cx="5172075" cy="9334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762000" y="3933825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933825"/>
            <a:ext cx="171450" cy="17145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47750" y="3933825"/>
            <a:ext cx="4886325" cy="819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047750" y="3933825"/>
            <a:ext cx="49053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Urgency-Based Messages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7750" y="4238625"/>
            <a:ext cx="4905375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Time-sensitive tactics that pressure users to act quickly without careful consideration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2000" y="4981575"/>
            <a:ext cx="5172075" cy="819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762000" y="4981575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981575"/>
            <a:ext cx="171450" cy="17145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47750" y="4981575"/>
            <a:ext cx="4886325" cy="819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1047750" y="4981575"/>
            <a:ext cx="49053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Brand Impersonation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7750" y="5286375"/>
            <a:ext cx="4905375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Attackers pose as trusted companies or organizations to gain user trust</a:t>
            </a:r>
          </a:p>
        </p:txBody>
      </p:sp>
      <p:cxnSp>
        <p:nvCxnSpPr>
          <p:cNvPr id="32" name="Connector 31"/>
          <p:cNvCxnSpPr/>
          <p:nvPr/>
        </p:nvCxnSpPr>
        <p:spPr>
          <a:xfrm>
            <a:off x="762000" y="2771775"/>
            <a:ext cx="5172075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762000" y="3819525"/>
            <a:ext cx="5172075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762000" y="4867275"/>
            <a:ext cx="5172075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467475" y="457200"/>
            <a:ext cx="4733925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6467475" y="457200"/>
            <a:ext cx="4733925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De-Prioritized Areas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467475" y="1009650"/>
            <a:ext cx="4733925" cy="18669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6467475" y="1009650"/>
            <a:ext cx="4733925" cy="9334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9" name="Rounded Rectangle 38"/>
          <p:cNvSpPr/>
          <p:nvPr/>
        </p:nvSpPr>
        <p:spPr>
          <a:xfrm>
            <a:off x="6467475" y="10096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475" y="1009650"/>
            <a:ext cx="171450" cy="17145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753225" y="1009650"/>
            <a:ext cx="4448175" cy="819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753225" y="1009650"/>
            <a:ext cx="445770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Advanced Persistent Threats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53225" y="1314450"/>
            <a:ext cx="4457700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Complex multi-stage attacks requiring specialized resources beyond current scope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467475" y="2057400"/>
            <a:ext cx="4733925" cy="819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5" name="Rounded Rectangle 44"/>
          <p:cNvSpPr/>
          <p:nvPr/>
        </p:nvSpPr>
        <p:spPr>
          <a:xfrm>
            <a:off x="6467475" y="205740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475" y="2057400"/>
            <a:ext cx="171450" cy="17145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753225" y="2057400"/>
            <a:ext cx="4448175" cy="819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6753225" y="2057400"/>
            <a:ext cx="445770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Physical Security Breaches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53225" y="2362200"/>
            <a:ext cx="4457700" cy="5143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On-premise intrusion tactics not directly related to digital phishing methods</a:t>
            </a:r>
          </a:p>
        </p:txBody>
      </p:sp>
      <p:cxnSp>
        <p:nvCxnSpPr>
          <p:cNvPr id="50" name="Connector 49"/>
          <p:cNvCxnSpPr/>
          <p:nvPr/>
        </p:nvCxnSpPr>
        <p:spPr>
          <a:xfrm>
            <a:off x="6467475" y="1943100"/>
            <a:ext cx="4733925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467475" y="4810125"/>
            <a:ext cx="4733925" cy="1295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52" name="Rectangle 51"/>
          <p:cNvSpPr/>
          <p:nvPr/>
        </p:nvSpPr>
        <p:spPr>
          <a:xfrm>
            <a:off x="6467475" y="4810125"/>
            <a:ext cx="4733925" cy="1295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53" name="Rectangle 52"/>
          <p:cNvSpPr/>
          <p:nvPr/>
        </p:nvSpPr>
        <p:spPr>
          <a:xfrm>
            <a:off x="6467475" y="4810125"/>
            <a:ext cx="4733925" cy="1295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54" name="Rounded Rectangle 53"/>
          <p:cNvSpPr/>
          <p:nvPr/>
        </p:nvSpPr>
        <p:spPr>
          <a:xfrm>
            <a:off x="6581775" y="4810125"/>
            <a:ext cx="476250" cy="152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wrap="square" tIns="0" rIns="0" bIns="0" lIns="0"/>
          <a:lstStyle/>
          <a:p>
            <a:pPr algn="l">
              <a:lnSpc>
                <a:spcPts val="1197"/>
              </a:lnSpc>
            </a:pPr>
            <a:r>
              <a:rPr sz="900">
                <a:solidFill>
                  <a:srgbClr val="7562AE"/>
                </a:solidFill>
                <a:latin typeface="Plus Jakarta Sans"/>
              </a:rPr>
              <a:t>NOTE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81775" y="5057775"/>
            <a:ext cx="4619625" cy="10477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Focus remains on high-frequency digital phishing techniques affecting the majority of users</a:t>
            </a:r>
          </a:p>
        </p:txBody>
      </p:sp>
      <p:cxnSp>
        <p:nvCxnSpPr>
          <p:cNvPr id="56" name="Connector 55"/>
          <p:cNvCxnSpPr/>
          <p:nvPr/>
        </p:nvCxnSpPr>
        <p:spPr>
          <a:xfrm>
            <a:off x="6467475" y="4810125"/>
            <a:ext cx="0" cy="129540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457200" y="457200"/>
            <a:ext cx="10744200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ctr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Five-Step Methodology for Phishing Simulation Study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09650"/>
            <a:ext cx="10744200" cy="46958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077486" y="3219126"/>
            <a:ext cx="1503627" cy="27622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2196"/>
              </a:lnSpc>
            </a:pPr>
            <a:r>
              <a:rPr sz="1800">
                <a:solidFill>
                  <a:srgbClr val="3D3D3D"/>
                </a:solidFill>
                <a:latin typeface="Plus Jakarta Sans"/>
              </a:rPr>
              <a:t>Methodology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05075" y="1729387"/>
            <a:ext cx="248449" cy="248449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075" y="1729387"/>
            <a:ext cx="248449" cy="248449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03" y="1908042"/>
            <a:ext cx="653686" cy="3774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05287" y="1009650"/>
            <a:ext cx="3248025" cy="438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205287" y="1009650"/>
            <a:ext cx="324802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Email Design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5287" y="1219200"/>
            <a:ext cx="3248025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Designed fake email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07254" y="2481200"/>
            <a:ext cx="248449" cy="248449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54" y="2481200"/>
            <a:ext cx="248449" cy="248449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792" y="2979833"/>
            <a:ext cx="48134" cy="75481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537291" y="2386350"/>
            <a:ext cx="3248025" cy="438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537291" y="2386350"/>
            <a:ext cx="324802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Demo Page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37291" y="2595900"/>
            <a:ext cx="3248025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Created login page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007254" y="3984828"/>
            <a:ext cx="248449" cy="248449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254" y="3984828"/>
            <a:ext cx="248449" cy="248449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203" y="4429030"/>
            <a:ext cx="653686" cy="37740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537291" y="3889977"/>
            <a:ext cx="3248025" cy="438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537291" y="3889977"/>
            <a:ext cx="324802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Distribution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37291" y="4099527"/>
            <a:ext cx="3248025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Shared with users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05075" y="4736641"/>
            <a:ext cx="248449" cy="248449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5075" y="4736641"/>
            <a:ext cx="248449" cy="248449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4710" y="4429030"/>
            <a:ext cx="653686" cy="37740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205287" y="5266678"/>
            <a:ext cx="3248025" cy="438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205287" y="5266678"/>
            <a:ext cx="324802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Observation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05287" y="5476228"/>
            <a:ext cx="3248025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Tracked responses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402895" y="3984828"/>
            <a:ext cx="248449" cy="248449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2895" y="3984828"/>
            <a:ext cx="248449" cy="248449"/>
          </a:xfrm>
          <a:prstGeom prst="rect">
            <a:avLst/>
          </a:prstGeom>
        </p:spPr>
      </p:pic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5672" y="2979833"/>
            <a:ext cx="48134" cy="75481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73283" y="3889977"/>
            <a:ext cx="3248025" cy="438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873283" y="3889977"/>
            <a:ext cx="324802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Ethics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3283" y="4099527"/>
            <a:ext cx="3248025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r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No real data taken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402895" y="2481200"/>
            <a:ext cx="248449" cy="248449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2895" y="2481200"/>
            <a:ext cx="248449" cy="248449"/>
          </a:xfrm>
          <a:prstGeom prst="rect">
            <a:avLst/>
          </a:prstGeom>
        </p:spPr>
      </p:pic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4710" y="1908042"/>
            <a:ext cx="653686" cy="37740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873283" y="2386350"/>
            <a:ext cx="3248025" cy="438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873283" y="2386350"/>
            <a:ext cx="324802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Analysis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3283" y="2595900"/>
            <a:ext cx="3248025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r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Review findings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78105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333375" y="333375"/>
            <a:ext cx="7153275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Tools &amp; Technologies Used</a:t>
            </a:r>
          </a:p>
        </p:txBody>
      </p:sp>
      <p:sp>
        <p:nvSpPr>
          <p:cNvPr id="5" name="Rectangle 4"/>
          <p:cNvSpPr/>
          <p:nvPr/>
        </p:nvSpPr>
        <p:spPr>
          <a:xfrm>
            <a:off x="333375" y="885825"/>
            <a:ext cx="7143750" cy="2171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333375" y="885825"/>
            <a:ext cx="7143750" cy="3429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333375" y="1000125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000125"/>
            <a:ext cx="171450" cy="1714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9125" y="1000125"/>
            <a:ext cx="68580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19125" y="1000125"/>
            <a:ext cx="6877050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 b="1">
                <a:solidFill>
                  <a:srgbClr val="3D3D3D"/>
                </a:solidFill>
                <a:latin typeface="Plus Jakarta Sans"/>
              </a:rPr>
              <a:t>HTML and CSS</a:t>
            </a:r>
            <a:r>
              <a:rPr sz="1200">
                <a:solidFill>
                  <a:srgbClr val="3D3D3D"/>
                </a:solidFill>
                <a:latin typeface="Plus Jakarta Sans"/>
              </a:rPr>
              <a:t> for phishing page design and styling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3375" y="1343025"/>
            <a:ext cx="7143750" cy="3429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333375" y="1457325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1457325"/>
            <a:ext cx="171450" cy="1619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9125" y="1457325"/>
            <a:ext cx="68580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19125" y="1457325"/>
            <a:ext cx="6877050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 b="1">
                <a:solidFill>
                  <a:srgbClr val="3D3D3D"/>
                </a:solidFill>
                <a:latin typeface="Plus Jakarta Sans"/>
              </a:rPr>
              <a:t>Google Forms</a:t>
            </a:r>
            <a:r>
              <a:rPr sz="1200">
                <a:solidFill>
                  <a:srgbClr val="3D3D3D"/>
                </a:solidFill>
                <a:latin typeface="Plus Jakarta Sans"/>
              </a:rPr>
              <a:t> for credential capture and data collection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3375" y="1800225"/>
            <a:ext cx="7143750" cy="3429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333375" y="1914525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1914525"/>
            <a:ext cx="171450" cy="1714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19125" y="1914525"/>
            <a:ext cx="68580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19125" y="1914525"/>
            <a:ext cx="6877050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 b="1">
                <a:solidFill>
                  <a:srgbClr val="3D3D3D"/>
                </a:solidFill>
                <a:latin typeface="Plus Jakarta Sans"/>
              </a:rPr>
              <a:t>Gmail</a:t>
            </a:r>
            <a:r>
              <a:rPr sz="1200">
                <a:solidFill>
                  <a:srgbClr val="3D3D3D"/>
                </a:solidFill>
                <a:latin typeface="Plus Jakarta Sans"/>
              </a:rPr>
              <a:t> as the email delivery platform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3375" y="2257425"/>
            <a:ext cx="7143750" cy="3429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333375" y="2371725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" y="2371725"/>
            <a:ext cx="171450" cy="16192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19125" y="2371725"/>
            <a:ext cx="68580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19125" y="2371725"/>
            <a:ext cx="6877050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 b="1">
                <a:solidFill>
                  <a:srgbClr val="3D3D3D"/>
                </a:solidFill>
                <a:latin typeface="Plus Jakarta Sans"/>
              </a:rPr>
              <a:t>Kali Linux (SET)</a:t>
            </a:r>
            <a:r>
              <a:rPr sz="1200">
                <a:solidFill>
                  <a:srgbClr val="3D3D3D"/>
                </a:solidFill>
                <a:latin typeface="Plus Jakarta Sans"/>
              </a:rPr>
              <a:t> for theoretical study of phishing frameworks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3375" y="2714625"/>
            <a:ext cx="7143750" cy="3429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333375" y="2828925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" y="2828925"/>
            <a:ext cx="171450" cy="17145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19125" y="2828925"/>
            <a:ext cx="68580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19125" y="2828925"/>
            <a:ext cx="6877050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 b="1">
                <a:solidFill>
                  <a:srgbClr val="3D3D3D"/>
                </a:solidFill>
                <a:latin typeface="Plus Jakarta Sans"/>
              </a:rPr>
              <a:t>Screenshot documentation</a:t>
            </a:r>
            <a:r>
              <a:rPr sz="1200">
                <a:solidFill>
                  <a:srgbClr val="3D3D3D"/>
                </a:solidFill>
                <a:latin typeface="Plus Jakarta Sans"/>
              </a:rPr>
              <a:t> to record the phishing simulation process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333375" y="885825"/>
            <a:ext cx="7143750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/>
          <p:nvPr/>
        </p:nvCxnSpPr>
        <p:spPr>
          <a:xfrm>
            <a:off x="333375" y="1343025"/>
            <a:ext cx="7143750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/>
          <p:nvPr/>
        </p:nvCxnSpPr>
        <p:spPr>
          <a:xfrm>
            <a:off x="333375" y="1800225"/>
            <a:ext cx="7143750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/>
          <p:nvPr/>
        </p:nvCxnSpPr>
        <p:spPr>
          <a:xfrm>
            <a:off x="333375" y="2257425"/>
            <a:ext cx="7143750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/>
          <p:nvPr/>
        </p:nvCxnSpPr>
        <p:spPr>
          <a:xfrm>
            <a:off x="333375" y="2714625"/>
            <a:ext cx="7143750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810500" y="0"/>
            <a:ext cx="38481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500" y="0"/>
            <a:ext cx="3848100" cy="6562725"/>
          </a:xfrm>
          <a:prstGeom prst="rect">
            <a:avLst/>
          </a:prstGeom>
        </p:spPr>
      </p:pic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8"/>
          <a:srcRect t="1273" b="1273"/>
          <a:stretch>
            <a:fillRect/>
          </a:stretch>
        </p:blipFill>
        <p:spPr>
          <a:xfrm>
            <a:off x="7810500" y="0"/>
            <a:ext cx="38481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457200" y="457200"/>
            <a:ext cx="10744200" cy="48291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457200" y="457200"/>
            <a:ext cx="3152775" cy="48291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457200"/>
            <a:ext cx="3152775" cy="7905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457200" y="457200"/>
            <a:ext cx="3152775" cy="7905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457200" y="457200"/>
            <a:ext cx="3152775" cy="7905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457200" y="457200"/>
            <a:ext cx="923925" cy="152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wrap="square" tIns="0" rIns="0" bIns="0" lIns="0"/>
          <a:lstStyle/>
          <a:p>
            <a:pPr algn="l">
              <a:lnSpc>
                <a:spcPts val="1197"/>
              </a:lnSpc>
            </a:pPr>
            <a:r>
              <a:rPr sz="900">
                <a:solidFill>
                  <a:srgbClr val="7562AE"/>
                </a:solidFill>
                <a:latin typeface="Plus Jakarta Sans"/>
              </a:rPr>
              <a:t>KEY FINDINGS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85800"/>
            <a:ext cx="3162300" cy="56197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196"/>
              </a:lnSpc>
            </a:pPr>
            <a:r>
              <a:rPr sz="1800">
                <a:solidFill>
                  <a:srgbClr val="3D3D3D"/>
                </a:solidFill>
                <a:latin typeface="Plus Jakarta Sans"/>
              </a:rPr>
              <a:t>Phishing test results from our team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8575" y="457200"/>
            <a:ext cx="7362825" cy="48291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3838575" y="457200"/>
            <a:ext cx="7362825" cy="48291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3" name="Rounded Rectangle 12"/>
          <p:cNvSpPr/>
          <p:nvPr/>
        </p:nvSpPr>
        <p:spPr>
          <a:xfrm>
            <a:off x="3838575" y="457200"/>
            <a:ext cx="7362825" cy="904875"/>
          </a:xfrm>
          <a:prstGeom prst="roundRect">
            <a:avLst>
              <a:gd name="adj" fmla="val 84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990975" y="609600"/>
            <a:ext cx="257175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75" y="609600"/>
            <a:ext cx="257175" cy="25717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362450" y="609600"/>
            <a:ext cx="6686550" cy="6000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362450" y="609600"/>
            <a:ext cx="6686550" cy="27622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196"/>
              </a:lnSpc>
            </a:pPr>
            <a:r>
              <a:rPr sz="1800">
                <a:solidFill>
                  <a:srgbClr val="3D3D3D"/>
                </a:solidFill>
                <a:latin typeface="Plus Jakarta Sans"/>
              </a:rPr>
              <a:t>High Click Rate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2450" y="981075"/>
            <a:ext cx="6686550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Many users clicked the phishing link due to urgency tactics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38575" y="1438275"/>
            <a:ext cx="7362825" cy="904875"/>
          </a:xfrm>
          <a:prstGeom prst="roundRect">
            <a:avLst>
              <a:gd name="adj" fmla="val 84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3990975" y="1590675"/>
            <a:ext cx="257175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1590675"/>
            <a:ext cx="257175" cy="2571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362450" y="1590675"/>
            <a:ext cx="6686550" cy="6000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362450" y="1590675"/>
            <a:ext cx="6686550" cy="27622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196"/>
              </a:lnSpc>
            </a:pPr>
            <a:r>
              <a:rPr sz="1800">
                <a:solidFill>
                  <a:srgbClr val="3D3D3D"/>
                </a:solidFill>
                <a:latin typeface="Plus Jakarta Sans"/>
              </a:rPr>
              <a:t>Dummy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62450" y="1962150"/>
            <a:ext cx="6686550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Some users entered fake information when prompted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838575" y="2419350"/>
            <a:ext cx="7362825" cy="904875"/>
          </a:xfrm>
          <a:prstGeom prst="roundRect">
            <a:avLst>
              <a:gd name="adj" fmla="val 84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3990975" y="2571750"/>
            <a:ext cx="257175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975" y="2571750"/>
            <a:ext cx="257175" cy="2571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62450" y="2571750"/>
            <a:ext cx="6686550" cy="6000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4362450" y="2571750"/>
            <a:ext cx="6686550" cy="27622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196"/>
              </a:lnSpc>
            </a:pPr>
            <a:r>
              <a:rPr sz="1800">
                <a:solidFill>
                  <a:srgbClr val="3D3D3D"/>
                </a:solidFill>
                <a:latin typeface="Plus Jakarta Sans"/>
              </a:rPr>
              <a:t>Low Detection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62450" y="2943225"/>
            <a:ext cx="6686550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Few users identified and reported phishing indicators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838575" y="3400425"/>
            <a:ext cx="7362825" cy="904875"/>
          </a:xfrm>
          <a:prstGeom prst="roundRect">
            <a:avLst>
              <a:gd name="adj" fmla="val 84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2" name="Rounded Rectangle 31"/>
          <p:cNvSpPr/>
          <p:nvPr/>
        </p:nvSpPr>
        <p:spPr>
          <a:xfrm>
            <a:off x="3990975" y="3552825"/>
            <a:ext cx="257175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75" y="3552825"/>
            <a:ext cx="257175" cy="25717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362450" y="3552825"/>
            <a:ext cx="6686550" cy="6000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4362450" y="3552825"/>
            <a:ext cx="6686550" cy="27622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196"/>
              </a:lnSpc>
            </a:pPr>
            <a:r>
              <a:rPr sz="1800">
                <a:solidFill>
                  <a:srgbClr val="3D3D3D"/>
                </a:solidFill>
                <a:latin typeface="Plus Jakarta Sans"/>
              </a:rPr>
              <a:t>Moderate Awareness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62450" y="3924300"/>
            <a:ext cx="6686550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Overall security awareness level needs improvement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838575" y="4381500"/>
            <a:ext cx="7362825" cy="904875"/>
          </a:xfrm>
          <a:prstGeom prst="roundRect">
            <a:avLst>
              <a:gd name="adj" fmla="val 842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8" name="Rounded Rectangle 37"/>
          <p:cNvSpPr/>
          <p:nvPr/>
        </p:nvSpPr>
        <p:spPr>
          <a:xfrm>
            <a:off x="3990975" y="4533900"/>
            <a:ext cx="257175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0975" y="4533900"/>
            <a:ext cx="257175" cy="25717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362450" y="4533900"/>
            <a:ext cx="6686550" cy="6000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4362450" y="4533900"/>
            <a:ext cx="6686550" cy="27622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196"/>
              </a:lnSpc>
            </a:pPr>
            <a:r>
              <a:rPr sz="1800">
                <a:solidFill>
                  <a:srgbClr val="3D3D3D"/>
                </a:solidFill>
                <a:latin typeface="Plus Jakarta Sans"/>
              </a:rPr>
              <a:t>Human Risk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62450" y="4905375"/>
            <a:ext cx="6686550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Human factor remains the weakest security link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457200" y="457200"/>
            <a:ext cx="1074420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457200" y="457200"/>
            <a:ext cx="3343275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457200" y="457200"/>
            <a:ext cx="3343275" cy="704850"/>
          </a:xfrm>
          <a:prstGeom prst="roundRect">
            <a:avLst>
              <a:gd name="adj" fmla="val 1081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Lessons Learned &amp; Preventive Measures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257675" y="457200"/>
            <a:ext cx="323850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4257675" y="457200"/>
            <a:ext cx="32385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4257675" y="457200"/>
            <a:ext cx="619125" cy="304800"/>
          </a:xfrm>
          <a:prstGeom prst="roundRect">
            <a:avLst>
              <a:gd name="adj" fmla="val 25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wrap="square" tIns="76200" rIns="0" bIns="76200" lIns="0"/>
          <a:lstStyle/>
          <a:p>
            <a:pPr algn="ctr">
              <a:lnSpc>
                <a:spcPts val="1197"/>
              </a:lnSpc>
            </a:pPr>
            <a:r>
              <a:rPr sz="900">
                <a:solidFill>
                  <a:srgbClr val="D38585"/>
                </a:solidFill>
                <a:latin typeface="Plus Jakarta Sans"/>
              </a:rPr>
              <a:t>LESSONS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57675" y="857250"/>
            <a:ext cx="3238500" cy="2171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4257675" y="857250"/>
            <a:ext cx="3238500" cy="971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4257675" y="1085850"/>
            <a:ext cx="180975" cy="180975"/>
          </a:xfrm>
          <a:prstGeom prst="roundRect">
            <a:avLst>
              <a:gd name="adj" fmla="val 42105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1085850"/>
            <a:ext cx="180975" cy="1809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67250" y="1085850"/>
            <a:ext cx="2828925" cy="7429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667250" y="1085850"/>
            <a:ext cx="283845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Trust &amp; Urgency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67250" y="1371600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Phishing exploits trust and creates urgency to manipulate targets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57675" y="2057400"/>
            <a:ext cx="3238500" cy="971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4257675" y="2286000"/>
            <a:ext cx="180975" cy="180975"/>
          </a:xfrm>
          <a:prstGeom prst="roundRect">
            <a:avLst>
              <a:gd name="adj" fmla="val 42105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2286000"/>
            <a:ext cx="180975" cy="1809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667250" y="2286000"/>
            <a:ext cx="2828925" cy="7429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667250" y="2286000"/>
            <a:ext cx="283845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Visual Deception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67250" y="2571750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Visual similarity to legitimate sources increases attack success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4257675" y="857250"/>
            <a:ext cx="3238500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/>
          <p:nvPr/>
        </p:nvCxnSpPr>
        <p:spPr>
          <a:xfrm>
            <a:off x="4257675" y="2057400"/>
            <a:ext cx="3238500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953375" y="457200"/>
            <a:ext cx="3248025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7953375" y="457200"/>
            <a:ext cx="3248025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7953375" y="457200"/>
            <a:ext cx="838200" cy="304800"/>
          </a:xfrm>
          <a:prstGeom prst="roundRect">
            <a:avLst>
              <a:gd name="adj" fmla="val 25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wrap="square" tIns="76200" rIns="0" bIns="76200" lIns="0"/>
          <a:lstStyle/>
          <a:p>
            <a:pPr algn="ctr">
              <a:lnSpc>
                <a:spcPts val="1197"/>
              </a:lnSpc>
            </a:pPr>
            <a:r>
              <a:rPr sz="900">
                <a:solidFill>
                  <a:srgbClr val="5DAC72"/>
                </a:solidFill>
                <a:latin typeface="Plus Jakarta Sans"/>
              </a:rPr>
              <a:t>PREVENTION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53375" y="857250"/>
            <a:ext cx="3248025" cy="2171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7953375" y="857250"/>
            <a:ext cx="3248025" cy="971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7953375" y="1085850"/>
            <a:ext cx="190500" cy="180975"/>
          </a:xfrm>
          <a:prstGeom prst="roundRect">
            <a:avLst>
              <a:gd name="adj" fmla="val 42105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5" y="1085850"/>
            <a:ext cx="190500" cy="1809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362950" y="1085850"/>
            <a:ext cx="2828925" cy="7429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8362950" y="1085850"/>
            <a:ext cx="283845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Training &amp; Filtering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62950" y="1371600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User awareness training and email filtering with spam detection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953375" y="2057400"/>
            <a:ext cx="3248025" cy="971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6" name="Rounded Rectangle 35"/>
          <p:cNvSpPr/>
          <p:nvPr/>
        </p:nvSpPr>
        <p:spPr>
          <a:xfrm>
            <a:off x="7953375" y="2286000"/>
            <a:ext cx="190500" cy="180975"/>
          </a:xfrm>
          <a:prstGeom prst="roundRect">
            <a:avLst>
              <a:gd name="adj" fmla="val 42105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375" y="2286000"/>
            <a:ext cx="190500" cy="18097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8362950" y="2286000"/>
            <a:ext cx="2828925" cy="7429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8362950" y="2286000"/>
            <a:ext cx="283845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MFA &amp; Reporting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62950" y="2571750"/>
            <a:ext cx="2838450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Multi-Factor Authentication and reporting suspicious emails</a:t>
            </a:r>
          </a:p>
        </p:txBody>
      </p:sp>
      <p:cxnSp>
        <p:nvCxnSpPr>
          <p:cNvPr id="41" name="Connector 40"/>
          <p:cNvCxnSpPr/>
          <p:nvPr/>
        </p:nvCxnSpPr>
        <p:spPr>
          <a:xfrm>
            <a:off x="7953375" y="857250"/>
            <a:ext cx="3248025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 41"/>
          <p:cNvCxnSpPr/>
          <p:nvPr/>
        </p:nvCxnSpPr>
        <p:spPr>
          <a:xfrm>
            <a:off x="7953375" y="2057400"/>
            <a:ext cx="3248025" cy="0"/>
          </a:xfrm>
          <a:prstGeom prst="line">
            <a:avLst/>
          </a:prstGeom>
          <a:ln w="12700">
            <a:solidFill>
              <a:srgbClr val="1E1E1E">
                <a:alpha val="16078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